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5" r:id="rId6"/>
    <p:sldId id="276" r:id="rId7"/>
    <p:sldId id="277" r:id="rId8"/>
    <p:sldId id="274" r:id="rId9"/>
    <p:sldId id="259" r:id="rId10"/>
    <p:sldId id="270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Open Sans" charset="0"/>
      <p:regular r:id="rId16"/>
    </p:embeddedFont>
    <p:embeddedFont>
      <p:font typeface="Open Sans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-85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18290" y="9808335"/>
            <a:ext cx="1104035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3488" y="2701937"/>
            <a:ext cx="18288000" cy="2441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Nadwiślański Ośrodek Wsparcia Ekonomii Społecznej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495931" y="5805212"/>
            <a:ext cx="529613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Okres realizacji projektu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14019" y="6589237"/>
            <a:ext cx="810029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01.06.2024-30.09.2029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680" y="0"/>
            <a:ext cx="18813361" cy="12872828"/>
          </a:xfrm>
          <a:custGeom>
            <a:avLst/>
            <a:gdLst/>
            <a:ahLst/>
            <a:cxnLst/>
            <a:rect l="l" t="t" r="r" b="b"/>
            <a:pathLst>
              <a:path w="18813361" h="12872828">
                <a:moveTo>
                  <a:pt x="0" y="0"/>
                </a:moveTo>
                <a:lnTo>
                  <a:pt x="18813360" y="0"/>
                </a:lnTo>
                <a:lnTo>
                  <a:pt x="18813360" y="12872828"/>
                </a:lnTo>
                <a:lnTo>
                  <a:pt x="0" y="12872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1740" b="-53123"/>
            </a:stretch>
          </a:blipFill>
          <a:ln cap="rnd">
            <a:noFill/>
            <a:prstDash val="solid"/>
            <a:round/>
          </a:ln>
        </p:spPr>
      </p:sp>
      <p:sp>
        <p:nvSpPr>
          <p:cNvPr id="3" name="TextBox 3"/>
          <p:cNvSpPr txBox="1"/>
          <p:nvPr/>
        </p:nvSpPr>
        <p:spPr>
          <a:xfrm>
            <a:off x="742283" y="7294369"/>
            <a:ext cx="6218754" cy="2389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endParaRPr/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Siedziba: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Regionalne Towarzystwo Inwestycyjne S.A.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82-440 Dzierzgoń,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ul. Wojska Polskiego 3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tel. 506 500 253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77602" y="8094469"/>
            <a:ext cx="6164461" cy="198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Animator Adelina Turo-Podbereżny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tel. 668 956 605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Koordynator projektu Małgorzata Święcka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 Bold"/>
              </a:rPr>
              <a:t>tel. 506 500 253</a:t>
            </a:r>
          </a:p>
          <a:p>
            <a:pPr algn="l">
              <a:lnSpc>
                <a:spcPts val="3219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021096" y="5241126"/>
            <a:ext cx="3480321" cy="3113971"/>
          </a:xfrm>
          <a:custGeom>
            <a:avLst/>
            <a:gdLst/>
            <a:ahLst/>
            <a:cxnLst/>
            <a:rect l="l" t="t" r="r" b="b"/>
            <a:pathLst>
              <a:path w="3480321" h="3113971">
                <a:moveTo>
                  <a:pt x="0" y="0"/>
                </a:moveTo>
                <a:lnTo>
                  <a:pt x="3480321" y="0"/>
                </a:lnTo>
                <a:lnTo>
                  <a:pt x="3480321" y="3113971"/>
                </a:lnTo>
                <a:lnTo>
                  <a:pt x="0" y="31139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264" t="-9348" r="-193892" b="-61658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8290" y="9808335"/>
            <a:ext cx="1054028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10821" y="1838041"/>
            <a:ext cx="13301187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Cel projektu i obszar realizacji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26976" y="3260430"/>
            <a:ext cx="17661024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Celem projektu jest wzmocnienie sektora ekonomii społecznej poprzez kompleksowe wsparcie podmiotów ekonomii społecznej oraz przedsiębiorstw społecznych, świadczone na terenie subregionu nadwiślańskiego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4907387" y="5212482"/>
            <a:ext cx="5519639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powiat sztumski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powiat malborski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powiat kwidzyński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powiat starogardzki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powiat tczewski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18290" y="9808335"/>
            <a:ext cx="1096891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4" name="Freeform 4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201474" y="6278639"/>
            <a:ext cx="5322686" cy="2737857"/>
          </a:xfrm>
          <a:custGeom>
            <a:avLst/>
            <a:gdLst/>
            <a:ahLst/>
            <a:cxnLst/>
            <a:rect l="l" t="t" r="r" b="b"/>
            <a:pathLst>
              <a:path w="5322686" h="2737857">
                <a:moveTo>
                  <a:pt x="0" y="0"/>
                </a:moveTo>
                <a:lnTo>
                  <a:pt x="5322685" y="0"/>
                </a:lnTo>
                <a:lnTo>
                  <a:pt x="5322685" y="2737856"/>
                </a:lnTo>
                <a:lnTo>
                  <a:pt x="0" y="27378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83333" y="6803008"/>
            <a:ext cx="4808874" cy="1689117"/>
          </a:xfrm>
          <a:custGeom>
            <a:avLst/>
            <a:gdLst/>
            <a:ahLst/>
            <a:cxnLst/>
            <a:rect l="l" t="t" r="r" b="b"/>
            <a:pathLst>
              <a:path w="4808874" h="1689117">
                <a:moveTo>
                  <a:pt x="0" y="0"/>
                </a:moveTo>
                <a:lnTo>
                  <a:pt x="4808874" y="0"/>
                </a:lnTo>
                <a:lnTo>
                  <a:pt x="4808874" y="1689118"/>
                </a:lnTo>
                <a:lnTo>
                  <a:pt x="0" y="16891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858867" y="6538281"/>
            <a:ext cx="5197242" cy="2218573"/>
          </a:xfrm>
          <a:custGeom>
            <a:avLst/>
            <a:gdLst/>
            <a:ahLst/>
            <a:cxnLst/>
            <a:rect l="l" t="t" r="r" b="b"/>
            <a:pathLst>
              <a:path w="5197242" h="2218573">
                <a:moveTo>
                  <a:pt x="0" y="0"/>
                </a:moveTo>
                <a:lnTo>
                  <a:pt x="5197242" y="0"/>
                </a:lnTo>
                <a:lnTo>
                  <a:pt x="5197242" y="2218572"/>
                </a:lnTo>
                <a:lnTo>
                  <a:pt x="0" y="22185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23282" y="2480425"/>
            <a:ext cx="15868412" cy="120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000000"/>
                </a:solidFill>
                <a:latin typeface="Open Sans Bold"/>
              </a:rPr>
              <a:t>Projekt realizowany w partnerstwie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80668" y="4232480"/>
            <a:ext cx="15498127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Regionalne Towarzystwo Inwestycyjne Spółka Akcyjna - lider projektu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Stowarzyszenie na rzecz Oparcia Społecznego i Rozwoju “PERSPEKTYWA”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Stowarzyszenie Wspierania Przedsiębiorczości</a:t>
            </a:r>
          </a:p>
          <a:p>
            <a:pPr algn="ctr">
              <a:lnSpc>
                <a:spcPts val="4759"/>
              </a:lnSpc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8290" y="9808335"/>
            <a:ext cx="1111179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571572" y="3286112"/>
            <a:ext cx="153591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/>
              <a:t>Projekt skierowany jest przede wszystkim do osób dotkniętych/zagrożonych ubóstwem i wykluczeniem społecznym, ich rodzin, członków społeczności marginalizowanych, repatriantów, osób biernych zawodowo, które </a:t>
            </a:r>
            <a:r>
              <a:rPr lang="pl-PL" sz="3600" b="1" dirty="0" smtClean="0"/>
              <a:t>mieszkają/pracują/uczą się na terenie subregionu nadwiślańskiego </a:t>
            </a:r>
            <a:r>
              <a:rPr lang="pl-PL" sz="3600" dirty="0" smtClean="0"/>
              <a:t>oraz do podmiotów ekonomii społecznej z siedzibą, filią, delegaturą, jednostką organizacyjną na terenie ww. subregionu.</a:t>
            </a:r>
            <a:endParaRPr lang="pl-PL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8290" y="9808335"/>
            <a:ext cx="1061172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571572" y="2285980"/>
            <a:ext cx="153591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bezrobotne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bezrobotne długotrwale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poszukujące pracy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niepełnosprawne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 absolwenci centrum integracji społecznej oraz absolwenci klubu integracji społecznej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spełniające kryteria, o których mowa w art. 8 ust. 1 </a:t>
            </a:r>
            <a:r>
              <a:rPr lang="pl-PL" sz="4000" dirty="0" err="1" smtClean="0"/>
              <a:t>pkt</a:t>
            </a:r>
            <a:r>
              <a:rPr lang="pl-PL" sz="4000" dirty="0" smtClean="0"/>
              <a:t> 1 i 2 ustawy z dnia 12 marca 2004 r. o pomocy społecznej (Dz. U. z 2023 r. poz. 901, 1693, 1938 i 2760),</a:t>
            </a:r>
            <a:br>
              <a:rPr lang="pl-PL" sz="4000" dirty="0" smtClean="0"/>
            </a:br>
            <a:endParaRPr lang="pl-PL" sz="4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8290" y="9808335"/>
            <a:ext cx="1061172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571572" y="2214542"/>
            <a:ext cx="153591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uprawnione do specjalnego zasiłku opiekuńczego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usamodzielniane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z zaburzeniami psychicznymi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pozbawione wolności, osoby opuszczające zakład karny oraz pełnoletnią osobę opuszczającą zakład poprawczy,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osoby starsze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uchodźcy lub osoby mające ochronę uzupełniającą.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Odbiorcami wsparcia będą także podmioty ekonomii społecznej i ich pracownicy, w szczególności przedsiębiorstwa społeczne.</a:t>
            </a:r>
            <a:endParaRPr lang="pl-PL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8290" y="9808335"/>
            <a:ext cx="1096891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428696" y="3143236"/>
            <a:ext cx="58579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/>
              <a:t>spotkania animacyjne</a:t>
            </a:r>
            <a:br>
              <a:rPr lang="pl-PL" sz="4000" dirty="0" smtClean="0"/>
            </a:br>
            <a:r>
              <a:rPr lang="pl-PL" sz="4000" dirty="0" smtClean="0"/>
              <a:t>wizyty studyjne</a:t>
            </a:r>
            <a:br>
              <a:rPr lang="pl-PL" sz="4000" dirty="0" smtClean="0"/>
            </a:br>
            <a:r>
              <a:rPr lang="pl-PL" sz="4000" dirty="0" smtClean="0"/>
              <a:t>doradztwo kluczowe</a:t>
            </a:r>
            <a:br>
              <a:rPr lang="pl-PL" sz="4000" dirty="0" smtClean="0"/>
            </a:br>
            <a:r>
              <a:rPr lang="pl-PL" sz="4000" dirty="0" smtClean="0"/>
              <a:t>doradztwo biznesowe</a:t>
            </a:r>
            <a:br>
              <a:rPr lang="pl-PL" sz="4000" dirty="0" smtClean="0"/>
            </a:br>
            <a:r>
              <a:rPr lang="pl-PL" sz="4000" dirty="0" smtClean="0"/>
              <a:t>doradztwo branżowe</a:t>
            </a:r>
            <a:br>
              <a:rPr lang="pl-PL" sz="4000" dirty="0" smtClean="0"/>
            </a:br>
            <a:r>
              <a:rPr lang="pl-PL" sz="4000" dirty="0" smtClean="0"/>
              <a:t>doradztwo prawne</a:t>
            </a:r>
            <a:br>
              <a:rPr lang="pl-PL" sz="4000" dirty="0" smtClean="0"/>
            </a:br>
            <a:r>
              <a:rPr lang="pl-PL" sz="4000" dirty="0" err="1" smtClean="0"/>
              <a:t>mentoring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pl-PL" sz="4000" dirty="0"/>
          </a:p>
        </p:txBody>
      </p:sp>
      <p:sp>
        <p:nvSpPr>
          <p:cNvPr id="17" name="Prostokąt 16"/>
          <p:cNvSpPr/>
          <p:nvPr/>
        </p:nvSpPr>
        <p:spPr>
          <a:xfrm>
            <a:off x="7143736" y="3143236"/>
            <a:ext cx="99298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/>
              <a:t>szkolenia</a:t>
            </a:r>
            <a:br>
              <a:rPr lang="pl-PL" sz="4000" dirty="0" smtClean="0"/>
            </a:br>
            <a:r>
              <a:rPr lang="pl-PL" sz="4000" dirty="0" smtClean="0"/>
              <a:t>wsparcie psychologiczne</a:t>
            </a:r>
            <a:br>
              <a:rPr lang="pl-PL" sz="4000" dirty="0" smtClean="0"/>
            </a:br>
            <a:r>
              <a:rPr lang="pl-PL" sz="4000" dirty="0" smtClean="0"/>
              <a:t>wsparcie w zakresie PZP</a:t>
            </a:r>
            <a:br>
              <a:rPr lang="pl-PL" sz="4000" dirty="0" smtClean="0"/>
            </a:br>
            <a:r>
              <a:rPr lang="pl-PL" sz="4000" dirty="0" smtClean="0"/>
              <a:t>wsparcie finansowe na stworzenie i </a:t>
            </a:r>
            <a:r>
              <a:rPr lang="pl-PL" sz="4000" dirty="0" err="1" smtClean="0"/>
              <a:t>utrzymaniemiejsca</a:t>
            </a:r>
            <a:r>
              <a:rPr lang="pl-PL" sz="4000" dirty="0" smtClean="0"/>
              <a:t> pracy</a:t>
            </a:r>
            <a:br>
              <a:rPr lang="pl-PL" sz="4000" dirty="0" smtClean="0"/>
            </a:br>
            <a:r>
              <a:rPr lang="pl-PL" sz="4000" dirty="0" smtClean="0"/>
              <a:t>wsparcie reintegracyjne</a:t>
            </a:r>
            <a:br>
              <a:rPr lang="pl-PL" sz="4000" dirty="0" smtClean="0"/>
            </a:br>
            <a:r>
              <a:rPr lang="pl-PL" sz="4000" dirty="0" smtClean="0"/>
              <a:t>pikniki</a:t>
            </a:r>
            <a:endParaRPr lang="pl-PL" sz="4000" dirty="0"/>
          </a:p>
        </p:txBody>
      </p:sp>
      <p:sp>
        <p:nvSpPr>
          <p:cNvPr id="18" name="Prostokąt 17"/>
          <p:cNvSpPr/>
          <p:nvPr/>
        </p:nvSpPr>
        <p:spPr>
          <a:xfrm>
            <a:off x="4429092" y="1785914"/>
            <a:ext cx="9850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 smtClean="0"/>
              <a:t>WSPARCIE DLA UCZESTNIKÓW/UCZESTNICZEK:</a:t>
            </a:r>
            <a:endParaRPr lang="pl-PL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818290" y="9808335"/>
            <a:ext cx="1139754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1643010" y="2928922"/>
            <a:ext cx="153591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600" dirty="0" smtClean="0"/>
              <a:t> dotacja na jedno miejsce pracy </a:t>
            </a:r>
            <a:r>
              <a:rPr lang="pl-PL" sz="3600" dirty="0" smtClean="0"/>
              <a:t>– 31 229 </a:t>
            </a:r>
            <a:r>
              <a:rPr lang="pl-PL" sz="3600" dirty="0" smtClean="0"/>
              <a:t>zł - do zatrudnienia osoby z katalogu os. wykluczonych (wskazani jako gr. docelowa)</a:t>
            </a:r>
          </a:p>
          <a:p>
            <a:pPr>
              <a:buFont typeface="Arial" pitchFamily="34" charset="0"/>
              <a:buChar char="•"/>
            </a:pPr>
            <a:r>
              <a:rPr lang="pl-PL" sz="3600" dirty="0" smtClean="0"/>
              <a:t> stawka jednostkowa na utrzymanie miejsca pracy:</a:t>
            </a:r>
          </a:p>
          <a:p>
            <a:pPr lvl="1">
              <a:buFont typeface="Arial" pitchFamily="34" charset="0"/>
              <a:buChar char="•"/>
            </a:pPr>
            <a:r>
              <a:rPr lang="pl-PL" sz="3600" dirty="0" smtClean="0"/>
              <a:t>32 400 zł /pełen etat </a:t>
            </a:r>
          </a:p>
          <a:p>
            <a:pPr lvl="1">
              <a:buFont typeface="Arial" pitchFamily="34" charset="0"/>
              <a:buChar char="•"/>
            </a:pPr>
            <a:r>
              <a:rPr lang="pl-PL" sz="3600" dirty="0" smtClean="0"/>
              <a:t>24 300 zł - 3/4 etatu</a:t>
            </a:r>
          </a:p>
          <a:p>
            <a:pPr lvl="1">
              <a:buFont typeface="Arial" pitchFamily="34" charset="0"/>
              <a:buChar char="•"/>
            </a:pPr>
            <a:r>
              <a:rPr lang="pl-PL" sz="3600" dirty="0" smtClean="0"/>
              <a:t>16 200 </a:t>
            </a:r>
            <a:r>
              <a:rPr lang="pl-PL" sz="3600" dirty="0" smtClean="0"/>
              <a:t>zł - 1/2 etatu - stawka ta kwalifikowana jest tylko łącznie ze stawką na utworzenie m-ca pracy w PS; wypłacana jest w transzach miesięcznych</a:t>
            </a:r>
            <a:br>
              <a:rPr lang="pl-PL" sz="3600" dirty="0" smtClean="0"/>
            </a:br>
            <a:r>
              <a:rPr lang="pl-PL" sz="3600" dirty="0" smtClean="0"/>
              <a:t>- miejsca pracy należy utrzymać 18 miesięcy </a:t>
            </a:r>
          </a:p>
          <a:p>
            <a:pPr lvl="1"/>
            <a:r>
              <a:rPr lang="pl-PL" sz="3600" dirty="0" smtClean="0"/>
              <a:t>(12 </a:t>
            </a:r>
            <a:r>
              <a:rPr lang="pl-PL" sz="3600" dirty="0" err="1" smtClean="0"/>
              <a:t>m-cy</a:t>
            </a:r>
            <a:r>
              <a:rPr lang="pl-PL" sz="3600" dirty="0" smtClean="0"/>
              <a:t> ze wsparciem + 6 miesięcy samemu)</a:t>
            </a:r>
            <a:endParaRPr lang="pl-PL" sz="3600" dirty="0"/>
          </a:p>
        </p:txBody>
      </p:sp>
      <p:sp>
        <p:nvSpPr>
          <p:cNvPr id="17" name="Prostokąt 16"/>
          <p:cNvSpPr/>
          <p:nvPr/>
        </p:nvSpPr>
        <p:spPr>
          <a:xfrm>
            <a:off x="6857984" y="2071666"/>
            <a:ext cx="4358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 smtClean="0"/>
              <a:t>Wsparcie finansowe</a:t>
            </a:r>
            <a:endParaRPr lang="pl-PL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41" y="9746423"/>
            <a:ext cx="16760319" cy="1905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2490677" y="359071"/>
            <a:ext cx="2550967" cy="1339258"/>
          </a:xfrm>
          <a:custGeom>
            <a:avLst/>
            <a:gdLst/>
            <a:ahLst/>
            <a:cxnLst/>
            <a:rect l="l" t="t" r="r" b="b"/>
            <a:pathLst>
              <a:path w="2550967" h="1339258">
                <a:moveTo>
                  <a:pt x="0" y="0"/>
                </a:moveTo>
                <a:lnTo>
                  <a:pt x="2550967" y="0"/>
                </a:lnTo>
                <a:lnTo>
                  <a:pt x="2550967" y="1339258"/>
                </a:lnTo>
                <a:lnTo>
                  <a:pt x="0" y="13392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21376" y="512744"/>
            <a:ext cx="3051183" cy="1018332"/>
          </a:xfrm>
          <a:custGeom>
            <a:avLst/>
            <a:gdLst/>
            <a:ahLst/>
            <a:cxnLst/>
            <a:rect l="l" t="t" r="r" b="b"/>
            <a:pathLst>
              <a:path w="3051183" h="1018332">
                <a:moveTo>
                  <a:pt x="0" y="0"/>
                </a:moveTo>
                <a:lnTo>
                  <a:pt x="3051183" y="0"/>
                </a:lnTo>
                <a:lnTo>
                  <a:pt x="3051183" y="1018332"/>
                </a:lnTo>
                <a:lnTo>
                  <a:pt x="0" y="101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47567" y="662428"/>
            <a:ext cx="3939522" cy="718963"/>
          </a:xfrm>
          <a:custGeom>
            <a:avLst/>
            <a:gdLst/>
            <a:ahLst/>
            <a:cxnLst/>
            <a:rect l="l" t="t" r="r" b="b"/>
            <a:pathLst>
              <a:path w="3939522" h="718963">
                <a:moveTo>
                  <a:pt x="0" y="0"/>
                </a:moveTo>
                <a:lnTo>
                  <a:pt x="3939523" y="0"/>
                </a:lnTo>
                <a:lnTo>
                  <a:pt x="3939523" y="718963"/>
                </a:lnTo>
                <a:lnTo>
                  <a:pt x="0" y="7189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854175" y="512744"/>
            <a:ext cx="3498010" cy="1031913"/>
          </a:xfrm>
          <a:custGeom>
            <a:avLst/>
            <a:gdLst/>
            <a:ahLst/>
            <a:cxnLst/>
            <a:rect l="l" t="t" r="r" b="b"/>
            <a:pathLst>
              <a:path w="3498010" h="1031913">
                <a:moveTo>
                  <a:pt x="0" y="0"/>
                </a:moveTo>
                <a:lnTo>
                  <a:pt x="3498010" y="0"/>
                </a:lnTo>
                <a:lnTo>
                  <a:pt x="3498010" y="1031912"/>
                </a:lnTo>
                <a:lnTo>
                  <a:pt x="0" y="10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490677" y="8431297"/>
            <a:ext cx="14278109" cy="1234163"/>
            <a:chOff x="0" y="0"/>
            <a:chExt cx="2558476" cy="221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58476" cy="221148"/>
            </a:xfrm>
            <a:custGeom>
              <a:avLst/>
              <a:gdLst/>
              <a:ahLst/>
              <a:cxnLst/>
              <a:rect l="l" t="t" r="r" b="b"/>
              <a:pathLst>
                <a:path w="2558476" h="221148">
                  <a:moveTo>
                    <a:pt x="40125" y="0"/>
                  </a:moveTo>
                  <a:lnTo>
                    <a:pt x="2518352" y="0"/>
                  </a:lnTo>
                  <a:cubicBezTo>
                    <a:pt x="2528993" y="0"/>
                    <a:pt x="2539199" y="4227"/>
                    <a:pt x="2546724" y="11752"/>
                  </a:cubicBezTo>
                  <a:cubicBezTo>
                    <a:pt x="2554249" y="19277"/>
                    <a:pt x="2558476" y="29483"/>
                    <a:pt x="2558476" y="40125"/>
                  </a:cubicBezTo>
                  <a:lnTo>
                    <a:pt x="2558476" y="181024"/>
                  </a:lnTo>
                  <a:cubicBezTo>
                    <a:pt x="2558476" y="191665"/>
                    <a:pt x="2554249" y="201871"/>
                    <a:pt x="2546724" y="209396"/>
                  </a:cubicBezTo>
                  <a:cubicBezTo>
                    <a:pt x="2539199" y="216921"/>
                    <a:pt x="2528993" y="221148"/>
                    <a:pt x="2518352" y="221148"/>
                  </a:cubicBezTo>
                  <a:lnTo>
                    <a:pt x="40125" y="221148"/>
                  </a:lnTo>
                  <a:cubicBezTo>
                    <a:pt x="29483" y="221148"/>
                    <a:pt x="19277" y="216921"/>
                    <a:pt x="11752" y="209396"/>
                  </a:cubicBezTo>
                  <a:cubicBezTo>
                    <a:pt x="4227" y="201871"/>
                    <a:pt x="0" y="191665"/>
                    <a:pt x="0" y="181024"/>
                  </a:cubicBezTo>
                  <a:lnTo>
                    <a:pt x="0" y="40125"/>
                  </a:lnTo>
                  <a:cubicBezTo>
                    <a:pt x="0" y="29483"/>
                    <a:pt x="4227" y="19277"/>
                    <a:pt x="11752" y="11752"/>
                  </a:cubicBezTo>
                  <a:cubicBezTo>
                    <a:pt x="19277" y="4227"/>
                    <a:pt x="29483" y="0"/>
                    <a:pt x="4012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2558476" cy="34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9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270243" y="8518240"/>
            <a:ext cx="2793925" cy="983421"/>
          </a:xfrm>
          <a:custGeom>
            <a:avLst/>
            <a:gdLst/>
            <a:ahLst/>
            <a:cxnLst/>
            <a:rect l="l" t="t" r="r" b="b"/>
            <a:pathLst>
              <a:path w="2793925" h="983421">
                <a:moveTo>
                  <a:pt x="0" y="0"/>
                </a:moveTo>
                <a:lnTo>
                  <a:pt x="2793925" y="0"/>
                </a:lnTo>
                <a:lnTo>
                  <a:pt x="2793925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145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256190" y="8431297"/>
            <a:ext cx="2249929" cy="1157307"/>
          </a:xfrm>
          <a:custGeom>
            <a:avLst/>
            <a:gdLst/>
            <a:ahLst/>
            <a:cxnLst/>
            <a:rect l="l" t="t" r="r" b="b"/>
            <a:pathLst>
              <a:path w="2249929" h="1157307">
                <a:moveTo>
                  <a:pt x="0" y="0"/>
                </a:moveTo>
                <a:lnTo>
                  <a:pt x="2249929" y="0"/>
                </a:lnTo>
                <a:lnTo>
                  <a:pt x="2249929" y="1157307"/>
                </a:lnTo>
                <a:lnTo>
                  <a:pt x="0" y="11573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490677" y="8518240"/>
            <a:ext cx="3047300" cy="1070364"/>
          </a:xfrm>
          <a:custGeom>
            <a:avLst/>
            <a:gdLst/>
            <a:ahLst/>
            <a:cxnLst/>
            <a:rect l="l" t="t" r="r" b="b"/>
            <a:pathLst>
              <a:path w="3047300" h="1070364">
                <a:moveTo>
                  <a:pt x="0" y="0"/>
                </a:moveTo>
                <a:lnTo>
                  <a:pt x="3047300" y="0"/>
                </a:lnTo>
                <a:lnTo>
                  <a:pt x="3047300" y="1070364"/>
                </a:lnTo>
                <a:lnTo>
                  <a:pt x="0" y="10703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57488" y="8682039"/>
            <a:ext cx="2303769" cy="983421"/>
          </a:xfrm>
          <a:custGeom>
            <a:avLst/>
            <a:gdLst/>
            <a:ahLst/>
            <a:cxnLst/>
            <a:rect l="l" t="t" r="r" b="b"/>
            <a:pathLst>
              <a:path w="2303769" h="983421">
                <a:moveTo>
                  <a:pt x="0" y="0"/>
                </a:moveTo>
                <a:lnTo>
                  <a:pt x="2303769" y="0"/>
                </a:lnTo>
                <a:lnTo>
                  <a:pt x="2303769" y="983421"/>
                </a:lnTo>
                <a:lnTo>
                  <a:pt x="0" y="9834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019781" y="8431297"/>
            <a:ext cx="1365349" cy="1051319"/>
          </a:xfrm>
          <a:custGeom>
            <a:avLst/>
            <a:gdLst/>
            <a:ahLst/>
            <a:cxnLst/>
            <a:rect l="l" t="t" r="r" b="b"/>
            <a:pathLst>
              <a:path w="1365349" h="1051319">
                <a:moveTo>
                  <a:pt x="0" y="0"/>
                </a:moveTo>
                <a:lnTo>
                  <a:pt x="1365350" y="0"/>
                </a:lnTo>
                <a:lnTo>
                  <a:pt x="1365350" y="1051319"/>
                </a:lnTo>
                <a:lnTo>
                  <a:pt x="0" y="10513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18290" y="9808335"/>
            <a:ext cx="12326238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Fundusze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Europejskie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dla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Rozwoju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Społecznego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2021-2027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0068" y="2857484"/>
            <a:ext cx="16230600" cy="5616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pl-PL" sz="5400" dirty="0" smtClean="0"/>
              <a:t>Pierwszy konkurs na dotacje na tworzenie miejsc pracy w Przedsiębiorstwie Społecznym będzie ogłoszony najprawdopodobniej na przełomie roku </a:t>
            </a:r>
            <a:br>
              <a:rPr lang="pl-PL" sz="5400" dirty="0" smtClean="0"/>
            </a:br>
            <a:r>
              <a:rPr lang="pl-PL" sz="5400" dirty="0" smtClean="0"/>
              <a:t>(grudzień 2024/styczeń 2025)</a:t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endParaRPr lang="en-US" sz="2600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412</Words>
  <Application>Microsoft Office PowerPoint</Application>
  <PresentationFormat>Niestandardowy</PresentationFormat>
  <Paragraphs>57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Open Sans Bold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Kopia – Fundusze Europejskie dla Rozwoju Społecznego 2021-2027</dc:title>
  <dc:creator>persp</dc:creator>
  <cp:lastModifiedBy>perspektywa.pomorskie@gmail.com</cp:lastModifiedBy>
  <cp:revision>5</cp:revision>
  <dcterms:created xsi:type="dcterms:W3CDTF">2006-08-16T00:00:00Z</dcterms:created>
  <dcterms:modified xsi:type="dcterms:W3CDTF">2024-09-26T09:32:24Z</dcterms:modified>
  <dc:identifier>DAGJEGSrOkM</dc:identifier>
</cp:coreProperties>
</file>